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8"/>
  </p:notesMasterIdLst>
  <p:sldIdLst>
    <p:sldId id="368" r:id="rId5"/>
    <p:sldId id="369" r:id="rId6"/>
    <p:sldId id="370" r:id="rId7"/>
    <p:sldId id="377" r:id="rId8"/>
    <p:sldId id="378" r:id="rId9"/>
    <p:sldId id="379" r:id="rId10"/>
    <p:sldId id="371" r:id="rId11"/>
    <p:sldId id="380" r:id="rId12"/>
    <p:sldId id="381" r:id="rId13"/>
    <p:sldId id="373" r:id="rId14"/>
    <p:sldId id="376" r:id="rId15"/>
    <p:sldId id="374" r:id="rId16"/>
    <p:sldId id="279" r:id="rId17"/>
  </p:sldIdLst>
  <p:sldSz cx="12192000" cy="6858000"/>
  <p:notesSz cx="6858000" cy="9144000"/>
  <p:embeddedFontLs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lon Akio Tochiro" initials="MAT" lastIdx="1" clrIdx="0">
    <p:extLst>
      <p:ext uri="{19B8F6BF-5375-455C-9EA6-DF929625EA0E}">
        <p15:presenceInfo xmlns:p15="http://schemas.microsoft.com/office/powerpoint/2012/main" userId="9abc84d7a501542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98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58EA6-DA68-4C70-ABCF-2BA21DBFCF5C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6CC89-D13B-4C84-8C1C-BE68277B7D9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4032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3610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536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82645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FB0E7069-B1AA-4EC6-A179-8960D40D7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653516" y="-299633"/>
            <a:ext cx="8679413" cy="820820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20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433" y="-220154"/>
            <a:ext cx="10426151" cy="7298305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FCD1997-5A4E-460E-8BE5-44B96C5F40D4}"/>
              </a:ext>
            </a:extLst>
          </p:cNvPr>
          <p:cNvGrpSpPr/>
          <p:nvPr userDrawn="1"/>
        </p:nvGrpSpPr>
        <p:grpSpPr>
          <a:xfrm>
            <a:off x="1" y="-1"/>
            <a:ext cx="6715276" cy="6858001"/>
            <a:chOff x="0" y="-1"/>
            <a:chExt cx="5036457" cy="514350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A872EAA-4D4D-43C9-921A-42CC183D759B}"/>
                </a:ext>
              </a:extLst>
            </p:cNvPr>
            <p:cNvSpPr/>
            <p:nvPr/>
          </p:nvSpPr>
          <p:spPr>
            <a:xfrm>
              <a:off x="0" y="0"/>
              <a:ext cx="1566882" cy="5143500"/>
            </a:xfrm>
            <a:prstGeom prst="rect">
              <a:avLst/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5" name="Parallelogram 2">
              <a:extLst>
                <a:ext uri="{FF2B5EF4-FFF2-40B4-BE49-F238E27FC236}">
                  <a16:creationId xmlns:a16="http://schemas.microsoft.com/office/drawing/2014/main" id="{7B31A60C-C273-412F-B545-74770C88021F}"/>
                </a:ext>
              </a:extLst>
            </p:cNvPr>
            <p:cNvSpPr/>
            <p:nvPr/>
          </p:nvSpPr>
          <p:spPr>
            <a:xfrm>
              <a:off x="2429298" y="-1"/>
              <a:ext cx="2607159" cy="5143501"/>
            </a:xfrm>
            <a:prstGeom prst="parallelogram">
              <a:avLst>
                <a:gd name="adj" fmla="val 14744"/>
              </a:avLst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1" name="Retângulo 10"/>
          <p:cNvSpPr/>
          <p:nvPr userDrawn="1"/>
        </p:nvSpPr>
        <p:spPr>
          <a:xfrm>
            <a:off x="1736810" y="0"/>
            <a:ext cx="2798393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96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 userDrawn="1"/>
        </p:nvSpPr>
        <p:spPr>
          <a:xfrm>
            <a:off x="0" y="6007101"/>
            <a:ext cx="12192000" cy="8509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1221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185" y="0"/>
            <a:ext cx="10287000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FCD1997-5A4E-460E-8BE5-44B96C5F40D4}"/>
              </a:ext>
            </a:extLst>
          </p:cNvPr>
          <p:cNvGrpSpPr/>
          <p:nvPr userDrawn="1"/>
        </p:nvGrpSpPr>
        <p:grpSpPr>
          <a:xfrm>
            <a:off x="1" y="-1"/>
            <a:ext cx="6715276" cy="6858001"/>
            <a:chOff x="0" y="-1"/>
            <a:chExt cx="5036457" cy="514350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A872EAA-4D4D-43C9-921A-42CC183D759B}"/>
                </a:ext>
              </a:extLst>
            </p:cNvPr>
            <p:cNvSpPr/>
            <p:nvPr/>
          </p:nvSpPr>
          <p:spPr>
            <a:xfrm>
              <a:off x="0" y="0"/>
              <a:ext cx="1566882" cy="5143500"/>
            </a:xfrm>
            <a:prstGeom prst="rect">
              <a:avLst/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5" name="Parallelogram 2">
              <a:extLst>
                <a:ext uri="{FF2B5EF4-FFF2-40B4-BE49-F238E27FC236}">
                  <a16:creationId xmlns:a16="http://schemas.microsoft.com/office/drawing/2014/main" id="{7B31A60C-C273-412F-B545-74770C88021F}"/>
                </a:ext>
              </a:extLst>
            </p:cNvPr>
            <p:cNvSpPr/>
            <p:nvPr/>
          </p:nvSpPr>
          <p:spPr>
            <a:xfrm>
              <a:off x="2429298" y="-1"/>
              <a:ext cx="2607159" cy="5143501"/>
            </a:xfrm>
            <a:prstGeom prst="parallelogram">
              <a:avLst>
                <a:gd name="adj" fmla="val 14744"/>
              </a:avLst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1" name="Retângulo 10"/>
          <p:cNvSpPr/>
          <p:nvPr userDrawn="1"/>
        </p:nvSpPr>
        <p:spPr>
          <a:xfrm>
            <a:off x="1736810" y="0"/>
            <a:ext cx="2798393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31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16411356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682" y="0"/>
            <a:ext cx="10050636" cy="6858000"/>
          </a:xfrm>
          <a:prstGeom prst="rect">
            <a:avLst/>
          </a:prstGeom>
        </p:spPr>
      </p:pic>
      <p:sp>
        <p:nvSpPr>
          <p:cNvPr id="13" name="Parallelogram 2">
            <a:extLst>
              <a:ext uri="{FF2B5EF4-FFF2-40B4-BE49-F238E27FC236}">
                <a16:creationId xmlns:a16="http://schemas.microsoft.com/office/drawing/2014/main" id="{7B31A60C-C273-412F-B545-74770C88021F}"/>
              </a:ext>
            </a:extLst>
          </p:cNvPr>
          <p:cNvSpPr/>
          <p:nvPr/>
        </p:nvSpPr>
        <p:spPr>
          <a:xfrm rot="10800000" flipH="1">
            <a:off x="-1920240" y="-3"/>
            <a:ext cx="13427471" cy="6858001"/>
          </a:xfrm>
          <a:prstGeom prst="parallelogram">
            <a:avLst>
              <a:gd name="adj" fmla="val 14744"/>
            </a:avLst>
          </a:prstGeom>
          <a:solidFill>
            <a:srgbClr val="01448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8" name="Imagem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45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675" y="0"/>
            <a:ext cx="10318724" cy="6879149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FCD1997-5A4E-460E-8BE5-44B96C5F40D4}"/>
              </a:ext>
            </a:extLst>
          </p:cNvPr>
          <p:cNvGrpSpPr/>
          <p:nvPr userDrawn="1"/>
        </p:nvGrpSpPr>
        <p:grpSpPr>
          <a:xfrm>
            <a:off x="1" y="-1"/>
            <a:ext cx="6715276" cy="6858001"/>
            <a:chOff x="0" y="-1"/>
            <a:chExt cx="5036457" cy="514350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A872EAA-4D4D-43C9-921A-42CC183D759B}"/>
                </a:ext>
              </a:extLst>
            </p:cNvPr>
            <p:cNvSpPr/>
            <p:nvPr/>
          </p:nvSpPr>
          <p:spPr>
            <a:xfrm>
              <a:off x="0" y="0"/>
              <a:ext cx="1566882" cy="5143500"/>
            </a:xfrm>
            <a:prstGeom prst="rect">
              <a:avLst/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5" name="Parallelogram 2">
              <a:extLst>
                <a:ext uri="{FF2B5EF4-FFF2-40B4-BE49-F238E27FC236}">
                  <a16:creationId xmlns:a16="http://schemas.microsoft.com/office/drawing/2014/main" id="{7B31A60C-C273-412F-B545-74770C88021F}"/>
                </a:ext>
              </a:extLst>
            </p:cNvPr>
            <p:cNvSpPr/>
            <p:nvPr/>
          </p:nvSpPr>
          <p:spPr>
            <a:xfrm>
              <a:off x="2429298" y="-1"/>
              <a:ext cx="2607159" cy="5143501"/>
            </a:xfrm>
            <a:prstGeom prst="parallelogram">
              <a:avLst>
                <a:gd name="adj" fmla="val 14744"/>
              </a:avLst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1" name="Retângulo 10"/>
          <p:cNvSpPr/>
          <p:nvPr userDrawn="1"/>
        </p:nvSpPr>
        <p:spPr>
          <a:xfrm>
            <a:off x="1736810" y="0"/>
            <a:ext cx="2798393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18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934" y="-4"/>
            <a:ext cx="10342607" cy="6895072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3FCD1997-5A4E-460E-8BE5-44B96C5F40D4}"/>
              </a:ext>
            </a:extLst>
          </p:cNvPr>
          <p:cNvGrpSpPr/>
          <p:nvPr userDrawn="1"/>
        </p:nvGrpSpPr>
        <p:grpSpPr>
          <a:xfrm>
            <a:off x="1" y="-1"/>
            <a:ext cx="6715276" cy="6858001"/>
            <a:chOff x="0" y="-1"/>
            <a:chExt cx="5036457" cy="5143501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DA872EAA-4D4D-43C9-921A-42CC183D759B}"/>
                </a:ext>
              </a:extLst>
            </p:cNvPr>
            <p:cNvSpPr/>
            <p:nvPr/>
          </p:nvSpPr>
          <p:spPr>
            <a:xfrm>
              <a:off x="0" y="0"/>
              <a:ext cx="1566882" cy="5143500"/>
            </a:xfrm>
            <a:prstGeom prst="rect">
              <a:avLst/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5" name="Parallelogram 2">
              <a:extLst>
                <a:ext uri="{FF2B5EF4-FFF2-40B4-BE49-F238E27FC236}">
                  <a16:creationId xmlns:a16="http://schemas.microsoft.com/office/drawing/2014/main" id="{7B31A60C-C273-412F-B545-74770C88021F}"/>
                </a:ext>
              </a:extLst>
            </p:cNvPr>
            <p:cNvSpPr/>
            <p:nvPr/>
          </p:nvSpPr>
          <p:spPr>
            <a:xfrm>
              <a:off x="2429298" y="-1"/>
              <a:ext cx="2607159" cy="5143501"/>
            </a:xfrm>
            <a:prstGeom prst="parallelogram">
              <a:avLst>
                <a:gd name="adj" fmla="val 14744"/>
              </a:avLst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1" name="Retângulo 10"/>
          <p:cNvSpPr/>
          <p:nvPr userDrawn="1"/>
        </p:nvSpPr>
        <p:spPr>
          <a:xfrm>
            <a:off x="1736810" y="0"/>
            <a:ext cx="2798393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9" name="Imagem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6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390523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-3"/>
            <a:ext cx="10287000" cy="685800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3FCD1997-5A4E-460E-8BE5-44B96C5F40D4}"/>
              </a:ext>
            </a:extLst>
          </p:cNvPr>
          <p:cNvGrpSpPr/>
          <p:nvPr userDrawn="1"/>
        </p:nvGrpSpPr>
        <p:grpSpPr>
          <a:xfrm>
            <a:off x="1" y="-1"/>
            <a:ext cx="6715276" cy="6858001"/>
            <a:chOff x="0" y="-1"/>
            <a:chExt cx="5036457" cy="5143501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A872EAA-4D4D-43C9-921A-42CC183D759B}"/>
                </a:ext>
              </a:extLst>
            </p:cNvPr>
            <p:cNvSpPr/>
            <p:nvPr/>
          </p:nvSpPr>
          <p:spPr>
            <a:xfrm>
              <a:off x="0" y="0"/>
              <a:ext cx="1566882" cy="5143500"/>
            </a:xfrm>
            <a:prstGeom prst="rect">
              <a:avLst/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/>
            </a:p>
          </p:txBody>
        </p:sp>
        <p:sp>
          <p:nvSpPr>
            <p:cNvPr id="11" name="Parallelogram 2">
              <a:extLst>
                <a:ext uri="{FF2B5EF4-FFF2-40B4-BE49-F238E27FC236}">
                  <a16:creationId xmlns:a16="http://schemas.microsoft.com/office/drawing/2014/main" id="{7B31A60C-C273-412F-B545-74770C88021F}"/>
                </a:ext>
              </a:extLst>
            </p:cNvPr>
            <p:cNvSpPr/>
            <p:nvPr/>
          </p:nvSpPr>
          <p:spPr>
            <a:xfrm>
              <a:off x="2429298" y="-1"/>
              <a:ext cx="2607159" cy="5143501"/>
            </a:xfrm>
            <a:prstGeom prst="parallelogram">
              <a:avLst>
                <a:gd name="adj" fmla="val 14744"/>
              </a:avLst>
            </a:prstGeom>
            <a:solidFill>
              <a:srgbClr val="0144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sp>
        <p:nvSpPr>
          <p:cNvPr id="12" name="Retângulo 11"/>
          <p:cNvSpPr/>
          <p:nvPr userDrawn="1"/>
        </p:nvSpPr>
        <p:spPr>
          <a:xfrm>
            <a:off x="1736810" y="0"/>
            <a:ext cx="2798393" cy="6858000"/>
          </a:xfrm>
          <a:prstGeom prst="rect">
            <a:avLst/>
          </a:prstGeom>
          <a:solidFill>
            <a:srgbClr val="0144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pic>
        <p:nvPicPr>
          <p:cNvPr id="17" name="Imagem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066" y="6305261"/>
            <a:ext cx="1714249" cy="230852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201" y="6251248"/>
            <a:ext cx="1044639" cy="33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38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284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014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39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18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52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0791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185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BF740-FECF-4259-AF5A-8C1752798432}" type="datetimeFigureOut">
              <a:rPr lang="pt-BR" smtClean="0"/>
              <a:t>11/12/2023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C6A43-D60F-48DD-B0AA-9600EF5039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477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5878CA-8FC3-BDE9-0095-40A401B833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3209192" y="126608"/>
            <a:ext cx="5773615" cy="203705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943A8652-3F1E-927B-40DA-C5CEFA42C988}"/>
              </a:ext>
            </a:extLst>
          </p:cNvPr>
          <p:cNvSpPr/>
          <p:nvPr/>
        </p:nvSpPr>
        <p:spPr>
          <a:xfrm>
            <a:off x="0" y="2629701"/>
            <a:ext cx="12192000" cy="13537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 INTEGRADO MULTIDISCIPLINAR – PIM III</a:t>
            </a:r>
          </a:p>
          <a:p>
            <a:pPr marR="468630" algn="ctr">
              <a:lnSpc>
                <a:spcPct val="150000"/>
              </a:lnSpc>
              <a:spcAft>
                <a:spcPts val="800"/>
              </a:spcAft>
            </a:pPr>
            <a:r>
              <a:rPr lang="pt-BR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DE GERENCIAMENTO DE RECURSOS HUMANOS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135308B-CA5C-3B42-51CA-51724BCD41A3}"/>
              </a:ext>
            </a:extLst>
          </p:cNvPr>
          <p:cNvSpPr txBox="1"/>
          <p:nvPr/>
        </p:nvSpPr>
        <p:spPr>
          <a:xfrm>
            <a:off x="3358075" y="2036008"/>
            <a:ext cx="547584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ANÁLISE E DESENVOLVIMENTO DE SISTEMAS</a:t>
            </a:r>
            <a:endParaRPr lang="pt-BR" sz="18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pt-BR" sz="2800" dirty="0">
              <a:solidFill>
                <a:schemeClr val="bg1"/>
              </a:solidFill>
              <a:latin typeface="Arial" panose="020B0604020202020204" pitchFamily="34" charset="0"/>
              <a:ea typeface="Segoe UI 8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0FEEB58-D6AD-6907-DFDD-09F1435E67D2}"/>
              </a:ext>
            </a:extLst>
          </p:cNvPr>
          <p:cNvSpPr txBox="1"/>
          <p:nvPr/>
        </p:nvSpPr>
        <p:spPr>
          <a:xfrm>
            <a:off x="253217" y="4395788"/>
            <a:ext cx="7417583" cy="2482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endParaRPr lang="pt-BR" sz="1600" b="1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CAUÃ BELEJ REIGOTA PRADO – RA: G45EBB-6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GABRIEL BELISSIMO SOARES DE LIMA – RA: G420EG-3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JOÃO PEDRO SANTOS DO NASCIMENTO – RA: G4923A-0</a:t>
            </a:r>
          </a:p>
          <a:p>
            <a:pPr>
              <a:spcAft>
                <a:spcPts val="800"/>
              </a:spcAft>
            </a:pPr>
            <a:r>
              <a:rPr lang="pt-BR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MARLON AKIO TOCHIRO – RA: T727405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C95CB2A-4A78-783F-59C1-3CECDED94586}"/>
              </a:ext>
            </a:extLst>
          </p:cNvPr>
          <p:cNvSpPr txBox="1"/>
          <p:nvPr/>
        </p:nvSpPr>
        <p:spPr>
          <a:xfrm>
            <a:off x="8449996" y="5826700"/>
            <a:ext cx="3488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ORIENTADOR:</a:t>
            </a:r>
          </a:p>
          <a:p>
            <a:r>
              <a:rPr lang="pt-BR" dirty="0">
                <a:solidFill>
                  <a:schemeClr val="bg1"/>
                </a:solidFill>
              </a:rPr>
              <a:t>PROF. SALATIEL LUZ MARINHO</a:t>
            </a:r>
          </a:p>
        </p:txBody>
      </p:sp>
    </p:spTree>
    <p:extLst>
      <p:ext uri="{BB962C8B-B14F-4D97-AF65-F5344CB8AC3E}">
        <p14:creationId xmlns:p14="http://schemas.microsoft.com/office/powerpoint/2010/main" val="208730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1BE5C9B-CF98-D701-B496-7BE1222F1106}"/>
              </a:ext>
            </a:extLst>
          </p:cNvPr>
          <p:cNvSpPr/>
          <p:nvPr/>
        </p:nvSpPr>
        <p:spPr>
          <a:xfrm>
            <a:off x="0" y="0"/>
            <a:ext cx="12192000" cy="98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BANCO DE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988BCA1-9FFB-A5EA-C3B3-6144CF363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99E03371-4AE9-6260-412C-B7F858308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7" t="7678" r="8753" b="9385"/>
          <a:stretch/>
        </p:blipFill>
        <p:spPr bwMode="auto">
          <a:xfrm>
            <a:off x="931167" y="4250183"/>
            <a:ext cx="5821449" cy="13933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A43FC51-0386-35BB-12E0-24944145F661}"/>
              </a:ext>
            </a:extLst>
          </p:cNvPr>
          <p:cNvSpPr txBox="1"/>
          <p:nvPr/>
        </p:nvSpPr>
        <p:spPr>
          <a:xfrm>
            <a:off x="950019" y="1463298"/>
            <a:ext cx="5815013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 Prisma.io é uma ferramenta ORM (</a:t>
            </a:r>
            <a:r>
              <a:rPr lang="pt-BR" sz="1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Object</a:t>
            </a:r>
            <a:r>
              <a:rPr lang="pt-BR" sz="18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Relational</a:t>
            </a:r>
            <a:r>
              <a:rPr lang="pt-BR" sz="1800" i="1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pt-BR" sz="1800" i="1" dirty="0" err="1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Mapper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 de gerenciamento de banco de dados;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P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odemos garantir uma baixa latência para a comunicação com o Banco de Dados;</a:t>
            </a:r>
            <a:endParaRPr lang="pt-BR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É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otimizado para trabalhar com o banco de dados e oferece uma performance similar a realizar uma query convencional do SQL.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9DCED63-64BF-3452-A42C-BEA5B690C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2300" y="1131459"/>
            <a:ext cx="3145533" cy="560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99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89AD2F7-4D69-6A74-57A7-46EA39FE993E}"/>
              </a:ext>
            </a:extLst>
          </p:cNvPr>
          <p:cNvSpPr/>
          <p:nvPr/>
        </p:nvSpPr>
        <p:spPr>
          <a:xfrm>
            <a:off x="0" y="0"/>
            <a:ext cx="12192000" cy="98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PESQUISA DE MERCADO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EF9890-4B26-4809-D864-3FF936B28C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FAAB68E-6546-D26F-353F-95B3A79C04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3" y="1335437"/>
            <a:ext cx="5400040" cy="268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002DCB-4483-D4B2-971C-100033B39E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18" y="4370282"/>
            <a:ext cx="5400040" cy="236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AD2514-55E4-1908-2611-A9CB47D7E94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304" y="1291321"/>
            <a:ext cx="6056073" cy="2772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9320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E8939BB-23B9-4BEE-BE55-B3A6DF4CD1A1}"/>
              </a:ext>
            </a:extLst>
          </p:cNvPr>
          <p:cNvSpPr txBox="1"/>
          <p:nvPr/>
        </p:nvSpPr>
        <p:spPr>
          <a:xfrm>
            <a:off x="1094936" y="122341"/>
            <a:ext cx="1000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sz="2000" b="1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598502A-A818-8BD8-5419-574E7D790E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8A7AA2B-D56E-ED9D-B15B-93841C09DF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43" t="24552" r="33948" b="19513"/>
          <a:stretch/>
        </p:blipFill>
        <p:spPr>
          <a:xfrm>
            <a:off x="8298437" y="1047750"/>
            <a:ext cx="2624576" cy="198596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88CD54A-1B77-B8DA-B114-BEAF9D6CD2EC}"/>
              </a:ext>
            </a:extLst>
          </p:cNvPr>
          <p:cNvSpPr txBox="1"/>
          <p:nvPr/>
        </p:nvSpPr>
        <p:spPr>
          <a:xfrm>
            <a:off x="950448" y="1741050"/>
            <a:ext cx="6915150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É um desafio complex</a:t>
            </a: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o, principalmente quanto ao levanto de requisitos;</a:t>
            </a:r>
          </a:p>
          <a:p>
            <a:endParaRPr lang="pt-BR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latin typeface="Arial" panose="020B0604020202020204" pitchFamily="34" charset="0"/>
                <a:ea typeface="Calibri" panose="020F0502020204030204" pitchFamily="34" charset="0"/>
              </a:rPr>
              <a:t>A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escolha do modelo de entrega em espiral, é possível desenvolver o sistema de forma gradual, garantindo maior eficiência e qualidade;</a:t>
            </a:r>
          </a:p>
          <a:p>
            <a:endParaRPr lang="pt-BR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Através da elaboração desse material, é possível estabelecer um plano de ação claro e objetivo para o desenvolvimento.</a:t>
            </a:r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8784DD9-0A52-8894-2F83-2F1E0241D263}"/>
              </a:ext>
            </a:extLst>
          </p:cNvPr>
          <p:cNvSpPr txBox="1"/>
          <p:nvPr/>
        </p:nvSpPr>
        <p:spPr>
          <a:xfrm>
            <a:off x="8298437" y="3824289"/>
            <a:ext cx="2624576" cy="198596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 descr="Start RH | LinkedIn">
            <a:extLst>
              <a:ext uri="{FF2B5EF4-FFF2-40B4-BE49-F238E27FC236}">
                <a16:creationId xmlns:a16="http://schemas.microsoft.com/office/drawing/2014/main" id="{A67A03BB-E152-B590-6967-78C1F9C552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78" r="-16078"/>
          <a:stretch/>
        </p:blipFill>
        <p:spPr bwMode="auto">
          <a:xfrm>
            <a:off x="8298437" y="3824289"/>
            <a:ext cx="2624576" cy="198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784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7674685" y="2103438"/>
            <a:ext cx="3502025" cy="1325562"/>
          </a:xfrm>
        </p:spPr>
        <p:txBody>
          <a:bodyPr>
            <a:normAutofit/>
          </a:bodyPr>
          <a:lstStyle/>
          <a:p>
            <a:r>
              <a:rPr lang="pt-BR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anose="020B0606020202030204" pitchFamily="2" charset="0"/>
                <a:cs typeface="Arial"/>
              </a:rPr>
              <a:t>Obrigado!</a:t>
            </a:r>
            <a:endParaRPr lang="pt-BR" sz="6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Narrow" panose="020B0606020202030204" pitchFamily="2" charset="0"/>
            </a:endParaRPr>
          </a:p>
        </p:txBody>
      </p:sp>
      <p:sp>
        <p:nvSpPr>
          <p:cNvPr id="10" name="CaixaDeTexto 5"/>
          <p:cNvSpPr txBox="1"/>
          <p:nvPr/>
        </p:nvSpPr>
        <p:spPr>
          <a:xfrm>
            <a:off x="8013482" y="4870489"/>
            <a:ext cx="4521418" cy="158504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CAUÃ BELEJ REIGOTA PRADO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GABRIEL BELISSIMO SOARES DE LIMA</a:t>
            </a:r>
          </a:p>
          <a:p>
            <a:pPr>
              <a:lnSpc>
                <a:spcPct val="150000"/>
              </a:lnSpc>
              <a:spcAft>
                <a:spcPts val="800"/>
              </a:spcAft>
            </a:pPr>
            <a:r>
              <a:rPr lang="pt-BR" sz="14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JOÃO PEDRO SANTOS DO NASCIMENTO</a:t>
            </a:r>
          </a:p>
          <a:p>
            <a:pPr>
              <a:spcAft>
                <a:spcPts val="800"/>
              </a:spcAft>
            </a:pPr>
            <a:r>
              <a:rPr lang="pt-BR" sz="14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MARLON AKIO TOCHIRO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47EB75-5F70-ECE3-CED1-29E63BD40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7518181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6182038-0A9D-19DC-948A-25E2C77C858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213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E6DE15E-1E3D-6DC4-B59F-13A8F77A12EB}"/>
              </a:ext>
            </a:extLst>
          </p:cNvPr>
          <p:cNvSpPr txBox="1"/>
          <p:nvPr/>
        </p:nvSpPr>
        <p:spPr>
          <a:xfrm>
            <a:off x="4801772" y="488203"/>
            <a:ext cx="2963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DEXCODE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907D2EE-04E1-4592-0CBD-6B190A4A3429}"/>
              </a:ext>
            </a:extLst>
          </p:cNvPr>
          <p:cNvSpPr/>
          <p:nvPr/>
        </p:nvSpPr>
        <p:spPr>
          <a:xfrm>
            <a:off x="0" y="1431387"/>
            <a:ext cx="12192000" cy="3995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449580" algn="just">
              <a:lnSpc>
                <a:spcPct val="150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3E721A-34A4-DE99-D04D-6A4FDC46A4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25C4B5AD-A130-E4B1-B842-A5025845A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890519"/>
              </p:ext>
            </p:extLst>
          </p:nvPr>
        </p:nvGraphicFramePr>
        <p:xfrm>
          <a:off x="4302734" y="1613867"/>
          <a:ext cx="4731357" cy="151939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362861">
                  <a:extLst>
                    <a:ext uri="{9D8B030D-6E8A-4147-A177-3AD203B41FA5}">
                      <a16:colId xmlns:a16="http://schemas.microsoft.com/office/drawing/2014/main" val="2402906874"/>
                    </a:ext>
                  </a:extLst>
                </a:gridCol>
                <a:gridCol w="2368496">
                  <a:extLst>
                    <a:ext uri="{9D8B030D-6E8A-4147-A177-3AD203B41FA5}">
                      <a16:colId xmlns:a16="http://schemas.microsoft.com/office/drawing/2014/main" val="3673052492"/>
                    </a:ext>
                  </a:extLst>
                </a:gridCol>
              </a:tblGrid>
              <a:tr h="253233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REQUISITOS FUNCIONAIS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615983"/>
                  </a:ext>
                </a:extLst>
              </a:tr>
              <a:tr h="25323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RH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FUNCIONÁRIO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166396557"/>
                  </a:ext>
                </a:extLst>
              </a:tr>
              <a:tr h="2532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Controle de empresas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Consultar previsão de pagamento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25246633"/>
                  </a:ext>
                </a:extLst>
              </a:tr>
              <a:tr h="2532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Controle de funcionários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Consultar histórico de pagamento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7464038"/>
                  </a:ext>
                </a:extLst>
              </a:tr>
              <a:tr h="2532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Consultar histórico de pagamento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Mostrar horas trabalhadas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09870374"/>
                  </a:ext>
                </a:extLst>
              </a:tr>
              <a:tr h="25323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Pagamento individual personalizado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290291872"/>
                  </a:ext>
                </a:extLst>
              </a:tr>
            </a:tbl>
          </a:graphicData>
        </a:graphic>
      </p:graphicFrame>
      <p:sp>
        <p:nvSpPr>
          <p:cNvPr id="8" name="CaixaDeTexto 7">
            <a:extLst>
              <a:ext uri="{FF2B5EF4-FFF2-40B4-BE49-F238E27FC236}">
                <a16:creationId xmlns:a16="http://schemas.microsoft.com/office/drawing/2014/main" id="{CDCB3F97-5B24-BA5A-F69C-A6B66B120100}"/>
              </a:ext>
            </a:extLst>
          </p:cNvPr>
          <p:cNvSpPr txBox="1"/>
          <p:nvPr/>
        </p:nvSpPr>
        <p:spPr>
          <a:xfrm>
            <a:off x="0" y="1512570"/>
            <a:ext cx="4302734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Dexcode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uma empresa focada em desenvolvimento de software para empresas;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pt-BR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StartRH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que atua realizado as funções de RH para outras empresas;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latin typeface="Arial" panose="020B0604020202020204" pitchFamily="34" charset="0"/>
                <a:ea typeface="Calibri" panose="020F0502020204030204" pitchFamily="34" charset="0"/>
              </a:rPr>
              <a:t>M</a:t>
            </a:r>
            <a:r>
              <a:rPr lang="pt-BR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odelo de entrega em espiral: Etapa 1 -  módulo de automatização de folha de pagamento.</a:t>
            </a:r>
          </a:p>
          <a:p>
            <a:pPr algn="just"/>
            <a:endParaRPr lang="pt-BR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AB0032EF-3F2E-81C7-7CB3-133BAD5F31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6850789"/>
              </p:ext>
            </p:extLst>
          </p:nvPr>
        </p:nvGraphicFramePr>
        <p:xfrm>
          <a:off x="9214014" y="1613868"/>
          <a:ext cx="2830349" cy="172199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415481">
                  <a:extLst>
                    <a:ext uri="{9D8B030D-6E8A-4147-A177-3AD203B41FA5}">
                      <a16:colId xmlns:a16="http://schemas.microsoft.com/office/drawing/2014/main" val="3553032773"/>
                    </a:ext>
                  </a:extLst>
                </a:gridCol>
                <a:gridCol w="1414868">
                  <a:extLst>
                    <a:ext uri="{9D8B030D-6E8A-4147-A177-3AD203B41FA5}">
                      <a16:colId xmlns:a16="http://schemas.microsoft.com/office/drawing/2014/main" val="1704416079"/>
                    </a:ext>
                  </a:extLst>
                </a:gridCol>
              </a:tblGrid>
              <a:tr h="217057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REQUISITOS DE SISTEMA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275783"/>
                  </a:ext>
                </a:extLst>
              </a:tr>
              <a:tr h="2170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RH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FUNCIONÁRIO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04895354"/>
                  </a:ext>
                </a:extLst>
              </a:tr>
              <a:tr h="2170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Eficácia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Eficácia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78531426"/>
                  </a:ext>
                </a:extLst>
              </a:tr>
              <a:tr h="2170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Confiabilidade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Confiabilidade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903459230"/>
                  </a:ext>
                </a:extLst>
              </a:tr>
              <a:tr h="2170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Manutenibilidade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Manutenibilidade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58069435"/>
                  </a:ext>
                </a:extLst>
              </a:tr>
              <a:tr h="2170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Funcionabilidade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Funcionabilidade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756593268"/>
                  </a:ext>
                </a:extLst>
              </a:tr>
              <a:tr h="21705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Usabilidade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Usabilidade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80614464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E85A7D1F-13F6-CC9F-A034-63C159316E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483359"/>
              </p:ext>
            </p:extLst>
          </p:nvPr>
        </p:nvGraphicFramePr>
        <p:xfrm>
          <a:off x="4950805" y="3532390"/>
          <a:ext cx="5876925" cy="172199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939098">
                  <a:extLst>
                    <a:ext uri="{9D8B030D-6E8A-4147-A177-3AD203B41FA5}">
                      <a16:colId xmlns:a16="http://schemas.microsoft.com/office/drawing/2014/main" val="4193521855"/>
                    </a:ext>
                  </a:extLst>
                </a:gridCol>
                <a:gridCol w="2937827">
                  <a:extLst>
                    <a:ext uri="{9D8B030D-6E8A-4147-A177-3AD203B41FA5}">
                      <a16:colId xmlns:a16="http://schemas.microsoft.com/office/drawing/2014/main" val="2815683819"/>
                    </a:ext>
                  </a:extLst>
                </a:gridCol>
              </a:tblGrid>
              <a:tr h="191770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REQUISITOS NÃO FUNCIONAIS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375917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RH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FUNCIONÁRIO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72692468"/>
                  </a:ext>
                </a:extLst>
              </a:tr>
              <a:tr h="19177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Login com senha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Login com senha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212407340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Resposta com menos de 15seg.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Resposta com menos de 15seg.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74302474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Layout intuitivo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Layout intuitivo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103316965"/>
                  </a:ext>
                </a:extLst>
              </a:tr>
              <a:tr h="48974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Resposta visual (pop-up)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>
                          <a:effectLst/>
                        </a:rPr>
                        <a:t>Resposta visual (pop-up)</a:t>
                      </a:r>
                      <a:endParaRPr lang="pt-B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11951475"/>
                  </a:ext>
                </a:extLst>
              </a:tr>
              <a:tr h="6660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 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800"/>
                        </a:spcAft>
                      </a:pPr>
                      <a:r>
                        <a:rPr lang="pt-BR" sz="1200" dirty="0">
                          <a:effectLst/>
                        </a:rPr>
                        <a:t>Multiplataformas</a:t>
                      </a:r>
                      <a:endParaRPr lang="pt-B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368883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6963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1BE5C9B-CF98-D701-B496-7BE1222F1106}"/>
              </a:ext>
            </a:extLst>
          </p:cNvPr>
          <p:cNvSpPr/>
          <p:nvPr/>
        </p:nvSpPr>
        <p:spPr>
          <a:xfrm>
            <a:off x="0" y="0"/>
            <a:ext cx="12192000" cy="98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PROTÓTIPO DAS TELAS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94DC9F-4073-F1E8-DB24-DDD375424A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922BF91-5D68-598D-46DC-F75407C8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3" y="1288699"/>
            <a:ext cx="4562157" cy="256326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D1E61B7-51D5-FE31-8915-644D6D4234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0568" y="1288699"/>
            <a:ext cx="4562157" cy="25686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CA4A67E-F30F-7684-5A5E-B8C9CE9A2A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4368" y="4145196"/>
            <a:ext cx="4562157" cy="256862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45433CB-0CF2-CF2F-00D8-6FB8A9E29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782" y="4134468"/>
            <a:ext cx="4610096" cy="25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75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1BE5C9B-CF98-D701-B496-7BE1222F1106}"/>
              </a:ext>
            </a:extLst>
          </p:cNvPr>
          <p:cNvSpPr/>
          <p:nvPr/>
        </p:nvSpPr>
        <p:spPr>
          <a:xfrm>
            <a:off x="0" y="0"/>
            <a:ext cx="12192000" cy="98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PROTÓTIPO DAS TELAS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94DC9F-4073-F1E8-DB24-DDD375424A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9B56367-15EF-3685-9EA6-9167CCA63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3" y="1288699"/>
            <a:ext cx="4581210" cy="257935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9D51B22-607A-1ACC-721D-E82B6FCF57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391" y="1261879"/>
            <a:ext cx="4581210" cy="25793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7F144AA-B1E7-11A2-6800-99373CD6D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793" y="4118376"/>
            <a:ext cx="4581210" cy="257935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72BE478-8225-5DF4-58CE-5283C7006F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513" y="4103094"/>
            <a:ext cx="4581210" cy="25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404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1BE5C9B-CF98-D701-B496-7BE1222F1106}"/>
              </a:ext>
            </a:extLst>
          </p:cNvPr>
          <p:cNvSpPr/>
          <p:nvPr/>
        </p:nvSpPr>
        <p:spPr>
          <a:xfrm>
            <a:off x="0" y="0"/>
            <a:ext cx="12192000" cy="98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PROTÓTIPO DAS TELAS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94DC9F-4073-F1E8-DB24-DDD375424A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49083D9-1EC2-53CD-EA0B-6DEA2D89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78" y="1261879"/>
            <a:ext cx="4581210" cy="257935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B7E8FB-A3C9-6FD9-997D-EB9C7E7E9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091" y="1261879"/>
            <a:ext cx="4581210" cy="25793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CEFB92D-8DED-E6B9-61BC-3887B10D4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793" y="4103094"/>
            <a:ext cx="4581210" cy="257935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404DD08-0D89-2E3E-5A11-E298FBE9A5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8513" y="4120361"/>
            <a:ext cx="4550540" cy="256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80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1BE5C9B-CF98-D701-B496-7BE1222F1106}"/>
              </a:ext>
            </a:extLst>
          </p:cNvPr>
          <p:cNvSpPr/>
          <p:nvPr/>
        </p:nvSpPr>
        <p:spPr>
          <a:xfrm>
            <a:off x="0" y="0"/>
            <a:ext cx="12192000" cy="9847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PROTÓTIPO DAS TELAS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94DC9F-4073-F1E8-DB24-DDD375424A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AE46959-C692-FEFF-DA71-E83ABA1F3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025" y="2147957"/>
            <a:ext cx="4581210" cy="257935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AE86C6E-74DC-5AEF-B83A-51F8EC93D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766" y="2147957"/>
            <a:ext cx="4587910" cy="25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75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B1273CD-6201-D335-3CBC-10B7F2AFFE91}"/>
              </a:ext>
            </a:extLst>
          </p:cNvPr>
          <p:cNvSpPr/>
          <p:nvPr/>
        </p:nvSpPr>
        <p:spPr>
          <a:xfrm>
            <a:off x="0" y="0"/>
            <a:ext cx="12192000" cy="135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1E8074-74CB-20A0-79CF-22B643AFEF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0B9F572-0564-F515-70A1-0461FFA1D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08" y="1686508"/>
            <a:ext cx="3865893" cy="3214105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65A0922-8CF2-0E5E-5B7F-4E29E10678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97" b="8512"/>
          <a:stretch/>
        </p:blipFill>
        <p:spPr bwMode="auto">
          <a:xfrm>
            <a:off x="6431853" y="1686508"/>
            <a:ext cx="3878151" cy="14564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3555C37-E706-1ABF-35A9-B5D69345E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4360" y="3429000"/>
            <a:ext cx="6713135" cy="321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76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B1273CD-6201-D335-3CBC-10B7F2AFFE91}"/>
              </a:ext>
            </a:extLst>
          </p:cNvPr>
          <p:cNvSpPr/>
          <p:nvPr/>
        </p:nvSpPr>
        <p:spPr>
          <a:xfrm>
            <a:off x="0" y="0"/>
            <a:ext cx="12192000" cy="135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1E8074-74CB-20A0-79CF-22B643AFEF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4CFB8EC-6476-AAB6-1A14-CCF0C477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14" y="1695303"/>
            <a:ext cx="4957890" cy="413531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4846831-9FF1-3D35-4312-7E3D120981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67" b="3075"/>
          <a:stretch/>
        </p:blipFill>
        <p:spPr bwMode="auto">
          <a:xfrm>
            <a:off x="6547039" y="1689882"/>
            <a:ext cx="4957890" cy="41461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77532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B1273CD-6201-D335-3CBC-10B7F2AFFE91}"/>
              </a:ext>
            </a:extLst>
          </p:cNvPr>
          <p:cNvSpPr/>
          <p:nvPr/>
        </p:nvSpPr>
        <p:spPr>
          <a:xfrm>
            <a:off x="0" y="0"/>
            <a:ext cx="12192000" cy="1350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609585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UML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F1E8074-74CB-20A0-79CF-22B643AFEF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25" b="31692"/>
          <a:stretch/>
        </p:blipFill>
        <p:spPr>
          <a:xfrm>
            <a:off x="156504" y="6175418"/>
            <a:ext cx="1587889" cy="5602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0B7A690-9FEC-0C9D-CDDD-7092E2442B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6" b="2349"/>
          <a:stretch/>
        </p:blipFill>
        <p:spPr bwMode="auto">
          <a:xfrm>
            <a:off x="410845" y="2299855"/>
            <a:ext cx="5064759" cy="29262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056AF1F-A0F1-D0E2-0DD9-0B18D4BC5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1070" y="2299855"/>
            <a:ext cx="5760085" cy="3025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853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03A806502F69B4CBDD4EBC5BEA149D4" ma:contentTypeVersion="7" ma:contentTypeDescription="Crie um novo documento." ma:contentTypeScope="" ma:versionID="bd413f72c896df1c04e44aab855616ee">
  <xsd:schema xmlns:xsd="http://www.w3.org/2001/XMLSchema" xmlns:xs="http://www.w3.org/2001/XMLSchema" xmlns:p="http://schemas.microsoft.com/office/2006/metadata/properties" xmlns:ns2="64aaa46b-1083-4884-a3ed-222ecc0a1ded" targetNamespace="http://schemas.microsoft.com/office/2006/metadata/properties" ma:root="true" ma:fieldsID="744c1e492b8ed4c3e173a96d8de61e2e" ns2:_="">
    <xsd:import namespace="64aaa46b-1083-4884-a3ed-222ecc0a1de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4aaa46b-1083-4884-a3ed-222ecc0a1de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28A8D62-D320-4112-AF50-D52A5787174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8BE5BD6-71B2-4466-A61C-8274F96CB8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4aaa46b-1083-4884-a3ed-222ecc0a1de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6210125-D253-4C90-AC56-FEBA7CECC137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336</Words>
  <Application>Microsoft Office PowerPoint</Application>
  <PresentationFormat>Widescreen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Arial Narrow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Thamires Lizandra Mendes Brito</dc:creator>
  <cp:lastModifiedBy>Marlon Akio Tochiro</cp:lastModifiedBy>
  <cp:revision>5</cp:revision>
  <dcterms:created xsi:type="dcterms:W3CDTF">2019-05-13T15:44:40Z</dcterms:created>
  <dcterms:modified xsi:type="dcterms:W3CDTF">2023-12-12T01:57:38Z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0x010100303A806502F69B4CBDD4EBC5BEA149D4</vt:lpwstr>
  </property>
</Properties>
</file>